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7.xml.rels" ContentType="application/vnd.openxmlformats-package.relationships+xml"/>
  <Override PartName="/ppt/notesSlides/_rels/notesSlide4.xml.rels" ContentType="application/vnd.openxmlformats-package.relationships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70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57.xml" ContentType="application/vnd.openxmlformats-officedocument.presentationml.slide+xml"/>
  <Override PartName="/ppt/slides/slide9.xml" ContentType="application/vnd.openxmlformats-officedocument.presentationml.slide+xml"/>
  <Override PartName="/ppt/slides/slide52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51.xml" ContentType="application/vnd.openxmlformats-officedocument.presentationml.slide+xml"/>
  <Override PartName="/ppt/slides/slide3.xml" ContentType="application/vnd.openxmlformats-officedocument.presentationml.slide+xml"/>
  <Override PartName="/ppt/slides/slide25.xml" ContentType="application/vnd.openxmlformats-officedocument.presentationml.slide+xml"/>
  <Override PartName="/ppt/slides/slide50.xml" ContentType="application/vnd.openxmlformats-officedocument.presentationml.slide+xml"/>
  <Override PartName="/ppt/slides/slide2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69.xml" ContentType="application/vnd.openxmlformats-officedocument.presentationml.slide+xml"/>
  <Override PartName="/ppt/slides/slide10.xml" ContentType="application/vnd.openxmlformats-officedocument.presentationml.slide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_rels/slide67.xml.rels" ContentType="application/vnd.openxmlformats-package.relationships+xml"/>
  <Override PartName="/ppt/slides/_rels/slide66.xml.rels" ContentType="application/vnd.openxmlformats-package.relationships+xml"/>
  <Override PartName="/ppt/slides/_rels/slide65.xml.rels" ContentType="application/vnd.openxmlformats-package.relationships+xml"/>
  <Override PartName="/ppt/slides/_rels/slide64.xml.rels" ContentType="application/vnd.openxmlformats-package.relationships+xml"/>
  <Override PartName="/ppt/slides/_rels/slide63.xml.rels" ContentType="application/vnd.openxmlformats-package.relationships+xml"/>
  <Override PartName="/ppt/slides/_rels/slide62.xml.rels" ContentType="application/vnd.openxmlformats-package.relationships+xml"/>
  <Override PartName="/ppt/slides/_rels/slide61.xml.rels" ContentType="application/vnd.openxmlformats-package.relationships+xml"/>
  <Override PartName="/ppt/slides/_rels/slide60.xml.rels" ContentType="application/vnd.openxmlformats-package.relationships+xml"/>
  <Override PartName="/ppt/slides/_rels/slide59.xml.rels" ContentType="application/vnd.openxmlformats-package.relationships+xml"/>
  <Override PartName="/ppt/slides/_rels/slide57.xml.rels" ContentType="application/vnd.openxmlformats-package.relationships+xml"/>
  <Override PartName="/ppt/slides/_rels/slide56.xml.rels" ContentType="application/vnd.openxmlformats-package.relationships+xml"/>
  <Override PartName="/ppt/slides/_rels/slide55.xml.rels" ContentType="application/vnd.openxmlformats-package.relationships+xml"/>
  <Override PartName="/ppt/slides/_rels/slide54.xml.rels" ContentType="application/vnd.openxmlformats-package.relationships+xml"/>
  <Override PartName="/ppt/slides/_rels/slide53.xml.rels" ContentType="application/vnd.openxmlformats-package.relationships+xml"/>
  <Override PartName="/ppt/slides/_rels/slide52.xml.rels" ContentType="application/vnd.openxmlformats-package.relationships+xml"/>
  <Override PartName="/ppt/slides/_rels/slide49.xml.rels" ContentType="application/vnd.openxmlformats-package.relationships+xml"/>
  <Override PartName="/ppt/slides/_rels/slide48.xml.rels" ContentType="application/vnd.openxmlformats-package.relationships+xml"/>
  <Override PartName="/ppt/slides/_rels/slide47.xml.rels" ContentType="application/vnd.openxmlformats-package.relationships+xml"/>
  <Override PartName="/ppt/slides/_rels/slide21.xml.rels" ContentType="application/vnd.openxmlformats-package.relationships+xml"/>
  <Override PartName="/ppt/slides/_rels/slide32.xml.rels" ContentType="application/vnd.openxmlformats-package.relationships+xml"/>
  <Override PartName="/ppt/slides/_rels/slide20.xml.rels" ContentType="application/vnd.openxmlformats-package.relationships+xml"/>
  <Override PartName="/ppt/slides/_rels/slide31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2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69.xml.rels" ContentType="application/vnd.openxmlformats-package.relationships+xml"/>
  <Override PartName="/ppt/slides/_rels/slide50.xml.rels" ContentType="application/vnd.openxmlformats-package.relationships+xml"/>
  <Override PartName="/ppt/slides/_rels/slide5.xml.rels" ContentType="application/vnd.openxmlformats-package.relationships+xml"/>
  <Override PartName="/ppt/slides/_rels/slide27.xml.rels" ContentType="application/vnd.openxmlformats-package.relationships+xml"/>
  <Override PartName="/ppt/slides/_rels/slide19.xml.rels" ContentType="application/vnd.openxmlformats-package.relationships+xml"/>
  <Override PartName="/ppt/slides/_rels/slide70.xml.rels" ContentType="application/vnd.openxmlformats-package.relationships+xml"/>
  <Override PartName="/ppt/slides/_rels/slide12.xml.rels" ContentType="application/vnd.openxmlformats-package.relationships+xml"/>
  <Override PartName="/ppt/slides/_rels/slide68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25.xml.rels" ContentType="application/vnd.openxmlformats-package.relationships+xml"/>
  <Override PartName="/ppt/slides/_rels/slide51.xml.rels" ContentType="application/vnd.openxmlformats-package.relationships+xml"/>
  <Override PartName="/ppt/slides/_rels/slide6.xml.rels" ContentType="application/vnd.openxmlformats-package.relationships+xml"/>
  <Override PartName="/ppt/slides/_rels/slide28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7.xml.rels" ContentType="application/vnd.openxmlformats-package.relationships+xml"/>
  <Override PartName="/ppt/slides/_rels/slide29.xml.rels" ContentType="application/vnd.openxmlformats-package.relationships+xml"/>
  <Override PartName="/ppt/slides/_rels/slide10.xml.rels" ContentType="application/vnd.openxmlformats-package.relationships+xml"/>
  <Override PartName="/ppt/slides/_rels/slide58.xml.rels" ContentType="application/vnd.openxmlformats-package.relationships+xml"/>
  <Override PartName="/ppt/slides/_rels/slide26.xml.rels" ContentType="application/vnd.openxmlformats-package.relationships+xml"/>
  <Override PartName="/ppt/slides/_rels/slide30.xml.rels" ContentType="application/vnd.openxmlformats-package.relationships+xml"/>
  <Override PartName="/ppt/slides/_rels/slide33.xml.rels" ContentType="application/vnd.openxmlformats-package.relationships+xml"/>
  <Override PartName="/ppt/slides/_rels/slide44.xml.rels" ContentType="application/vnd.openxmlformats-package.relationships+xml"/>
  <Override PartName="/ppt/slides/_rels/slide34.xml.rels" ContentType="application/vnd.openxmlformats-package.relationships+xml"/>
  <Override PartName="/ppt/slides/_rels/slide45.xml.rels" ContentType="application/vnd.openxmlformats-package.relationships+xml"/>
  <Override PartName="/ppt/slides/_rels/slide35.xml.rels" ContentType="application/vnd.openxmlformats-package.relationships+xml"/>
  <Override PartName="/ppt/slides/_rels/slide36.xml.rels" ContentType="application/vnd.openxmlformats-package.relationships+xml"/>
  <Override PartName="/ppt/slides/_rels/slide37.xml.rels" ContentType="application/vnd.openxmlformats-package.relationships+xml"/>
  <Override PartName="/ppt/slides/_rels/slide38.xml.rels" ContentType="application/vnd.openxmlformats-package.relationships+xml"/>
  <Override PartName="/ppt/slides/_rels/slide39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6.xml.rels" ContentType="application/vnd.openxmlformats-package.relationships+xml"/>
  <Override PartName="/ppt/slides/slide53.xml" ContentType="application/vnd.openxmlformats-officedocument.presentationml.slide+xml"/>
  <Override PartName="/ppt/slides/slide5.xml" ContentType="application/vnd.openxmlformats-officedocument.presentationml.slide+xml"/>
  <Override PartName="/ppt/slides/slide27.xml" ContentType="application/vnd.openxmlformats-officedocument.presentationml.slide+xml"/>
  <Override PartName="/ppt/slides/slide20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55.xml" ContentType="application/vnd.openxmlformats-officedocument.presentationml.slide+xml"/>
  <Override PartName="/ppt/slides/slide7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_rels/presentation.xml.rels" ContentType="application/vnd.openxmlformats-package.relationships+xml"/>
  <Override PartName="/ppt/media/image72.png" ContentType="image/png"/>
  <Override PartName="/ppt/media/image70.png" ContentType="image/png"/>
  <Override PartName="/ppt/media/image68.png" ContentType="image/png"/>
  <Override PartName="/ppt/media/image67.png" ContentType="image/png"/>
  <Override PartName="/ppt/media/image66.png" ContentType="image/png"/>
  <Override PartName="/ppt/media/image65.png" ContentType="image/png"/>
  <Override PartName="/ppt/media/image64.png" ContentType="image/png"/>
  <Override PartName="/ppt/media/image62.png" ContentType="image/png"/>
  <Override PartName="/ppt/media/image61.png" ContentType="image/png"/>
  <Override PartName="/ppt/media/image60.png" ContentType="image/png"/>
  <Override PartName="/ppt/media/image52.jpeg" ContentType="image/jpeg"/>
  <Override PartName="/ppt/media/image50.jpeg" ContentType="image/jpeg"/>
  <Override PartName="/ppt/media/image49.png" ContentType="image/png"/>
  <Override PartName="/ppt/media/image47.png" ContentType="image/png"/>
  <Override PartName="/ppt/media/image21.jpeg" ContentType="image/jpeg"/>
  <Override PartName="/ppt/media/image20.png" ContentType="image/png"/>
  <Override PartName="/ppt/media/image55.png" ContentType="image/png"/>
  <Override PartName="/ppt/media/image5.png" ContentType="image/png"/>
  <Override PartName="/ppt/media/image71.jpeg" ContentType="image/jpeg"/>
  <Override PartName="/ppt/media/image15.jpeg" ContentType="image/jpeg"/>
  <Override PartName="/ppt/media/image76.jpeg" ContentType="image/jpeg"/>
  <Override PartName="/ppt/media/image33.jpeg" ContentType="image/jpeg"/>
  <Override PartName="/ppt/media/image13.png" ContentType="image/png"/>
  <Override PartName="/ppt/media/image45.jpeg" ContentType="image/jpeg"/>
  <Override PartName="/ppt/media/image12.png" ContentType="image/png"/>
  <Override PartName="/ppt/media/image11.png" ContentType="image/png"/>
  <Override PartName="/ppt/media/image54.png" ContentType="image/png"/>
  <Override PartName="/ppt/media/image28.jpeg" ContentType="image/jpeg"/>
  <Override PartName="/ppt/media/image4.png" ContentType="image/png"/>
  <Override PartName="/ppt/media/image39.png" ContentType="image/png"/>
  <Override PartName="/ppt/media/image53.png" ContentType="image/png"/>
  <Override PartName="/ppt/media/image17.jpeg" ContentType="image/jpeg"/>
  <Override PartName="/ppt/media/image3.png" ContentType="image/png"/>
  <Override PartName="/ppt/media/image2.png" ContentType="image/png"/>
  <Override PartName="/ppt/media/image1.png" ContentType="image/png"/>
  <Override PartName="/ppt/media/image41.png" ContentType="image/png"/>
  <Override PartName="/ppt/media/image46.jpeg" ContentType="image/jpeg"/>
  <Override PartName="/ppt/media/image22.jpeg" ContentType="image/jpeg"/>
  <Override PartName="/ppt/media/image56.png" ContentType="image/png"/>
  <Override PartName="/ppt/media/image6.png" ContentType="image/png"/>
  <Override PartName="/ppt/media/image44.jpeg" ContentType="image/jpeg"/>
  <Override PartName="/ppt/media/image57.png" ContentType="image/png"/>
  <Override PartName="/ppt/media/image7.png" ContentType="image/png"/>
  <Override PartName="/ppt/media/image58.png" ContentType="image/png"/>
  <Override PartName="/ppt/media/image8.png" ContentType="image/png"/>
  <Override PartName="/ppt/media/image69.png" ContentType="image/png"/>
  <Override PartName="/ppt/media/image10.png" ContentType="image/png"/>
  <Override PartName="/ppt/media/image59.png" ContentType="image/png"/>
  <Override PartName="/ppt/media/image9.png" ContentType="image/png"/>
  <Override PartName="/ppt/media/image23.jpeg" ContentType="image/jpeg"/>
  <Override PartName="/ppt/media/image14.png" ContentType="image/png"/>
  <Override PartName="/ppt/media/image24.jpeg" ContentType="image/jpeg"/>
  <Override PartName="/ppt/media/image25.jpeg" ContentType="image/jpeg"/>
  <Override PartName="/ppt/media/image35.png" ContentType="image/png"/>
  <Override PartName="/ppt/media/image40.jpeg" ContentType="image/jpeg"/>
  <Override PartName="/ppt/media/image27.jpeg" ContentType="image/jpeg"/>
  <Override PartName="/ppt/media/image29.png" ContentType="image/png"/>
  <Override PartName="/ppt/media/image51.jpeg" ContentType="image/jpeg"/>
  <Override PartName="/ppt/media/image38.jpeg" ContentType="image/jpeg"/>
  <Override PartName="/ppt/media/image30.png" ContentType="image/png"/>
  <Override PartName="/ppt/media/image74.jpeg" ContentType="image/jpeg"/>
  <Override PartName="/ppt/media/image63.png" ContentType="image/png"/>
  <Override PartName="/ppt/media/image18.jpeg" ContentType="image/jpeg"/>
  <Override PartName="/ppt/media/image31.jpeg" ContentType="image/jpeg"/>
  <Override PartName="/ppt/media/image75.jpeg" ContentType="image/jpeg"/>
  <Override PartName="/ppt/media/image73.png" ContentType="image/png"/>
  <Override PartName="/ppt/media/image19.jpeg" ContentType="image/jpeg"/>
  <Override PartName="/ppt/media/image32.jpeg" ContentType="image/jpeg"/>
  <Override PartName="/ppt/media/image26.jpeg" ContentType="image/jpeg"/>
  <Override PartName="/ppt/media/image34.png" ContentType="image/png"/>
  <Override PartName="/ppt/media/image36.jpeg" ContentType="image/jpeg"/>
  <Override PartName="/ppt/media/image48.png" ContentType="image/png"/>
  <Override PartName="/ppt/media/image37.jpeg" ContentType="image/jpeg"/>
  <Override PartName="/ppt/media/image42.png" ContentType="image/png"/>
  <Override PartName="/ppt/media/image16.jpeg" ContentType="image/jpeg"/>
  <Override PartName="/ppt/media/image43.png" ContentType="image/pn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_rels/slideLayout72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slideLayout5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1" r:id="rId74"/>
    <p:sldId id="322" r:id="rId75"/>
    <p:sldId id="323" r:id="rId76"/>
    <p:sldId id="324" r:id="rId77"/>
    <p:sldId id="325" r:id="rId78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slide" Target="slides/slide35.xml"/><Relationship Id="rId44" Type="http://schemas.openxmlformats.org/officeDocument/2006/relationships/slide" Target="slides/slide36.xml"/><Relationship Id="rId45" Type="http://schemas.openxmlformats.org/officeDocument/2006/relationships/slide" Target="slides/slide37.xml"/><Relationship Id="rId46" Type="http://schemas.openxmlformats.org/officeDocument/2006/relationships/slide" Target="slides/slide38.xml"/><Relationship Id="rId47" Type="http://schemas.openxmlformats.org/officeDocument/2006/relationships/slide" Target="slides/slide39.xml"/><Relationship Id="rId48" Type="http://schemas.openxmlformats.org/officeDocument/2006/relationships/slide" Target="slides/slide40.xml"/><Relationship Id="rId49" Type="http://schemas.openxmlformats.org/officeDocument/2006/relationships/slide" Target="slides/slide41.xml"/><Relationship Id="rId50" Type="http://schemas.openxmlformats.org/officeDocument/2006/relationships/slide" Target="slides/slide42.xml"/><Relationship Id="rId51" Type="http://schemas.openxmlformats.org/officeDocument/2006/relationships/slide" Target="slides/slide43.xml"/><Relationship Id="rId52" Type="http://schemas.openxmlformats.org/officeDocument/2006/relationships/slide" Target="slides/slide44.xml"/><Relationship Id="rId53" Type="http://schemas.openxmlformats.org/officeDocument/2006/relationships/slide" Target="slides/slide45.xml"/><Relationship Id="rId54" Type="http://schemas.openxmlformats.org/officeDocument/2006/relationships/slide" Target="slides/slide46.xml"/><Relationship Id="rId55" Type="http://schemas.openxmlformats.org/officeDocument/2006/relationships/slide" Target="slides/slide47.xml"/><Relationship Id="rId56" Type="http://schemas.openxmlformats.org/officeDocument/2006/relationships/slide" Target="slides/slide48.xml"/><Relationship Id="rId57" Type="http://schemas.openxmlformats.org/officeDocument/2006/relationships/slide" Target="slides/slide49.xml"/><Relationship Id="rId58" Type="http://schemas.openxmlformats.org/officeDocument/2006/relationships/slide" Target="slides/slide50.xml"/><Relationship Id="rId59" Type="http://schemas.openxmlformats.org/officeDocument/2006/relationships/slide" Target="slides/slide51.xml"/><Relationship Id="rId60" Type="http://schemas.openxmlformats.org/officeDocument/2006/relationships/slide" Target="slides/slide52.xml"/><Relationship Id="rId61" Type="http://schemas.openxmlformats.org/officeDocument/2006/relationships/slide" Target="slides/slide53.xml"/><Relationship Id="rId62" Type="http://schemas.openxmlformats.org/officeDocument/2006/relationships/slide" Target="slides/slide54.xml"/><Relationship Id="rId63" Type="http://schemas.openxmlformats.org/officeDocument/2006/relationships/slide" Target="slides/slide55.xml"/><Relationship Id="rId64" Type="http://schemas.openxmlformats.org/officeDocument/2006/relationships/slide" Target="slides/slide56.xml"/><Relationship Id="rId65" Type="http://schemas.openxmlformats.org/officeDocument/2006/relationships/slide" Target="slides/slide57.xml"/><Relationship Id="rId66" Type="http://schemas.openxmlformats.org/officeDocument/2006/relationships/slide" Target="slides/slide58.xml"/><Relationship Id="rId67" Type="http://schemas.openxmlformats.org/officeDocument/2006/relationships/slide" Target="slides/slide59.xml"/><Relationship Id="rId68" Type="http://schemas.openxmlformats.org/officeDocument/2006/relationships/slide" Target="slides/slide60.xml"/><Relationship Id="rId69" Type="http://schemas.openxmlformats.org/officeDocument/2006/relationships/slide" Target="slides/slide61.xml"/><Relationship Id="rId70" Type="http://schemas.openxmlformats.org/officeDocument/2006/relationships/slide" Target="slides/slide62.xml"/><Relationship Id="rId71" Type="http://schemas.openxmlformats.org/officeDocument/2006/relationships/slide" Target="slides/slide63.xml"/><Relationship Id="rId72" Type="http://schemas.openxmlformats.org/officeDocument/2006/relationships/slide" Target="slides/slide64.xml"/><Relationship Id="rId73" Type="http://schemas.openxmlformats.org/officeDocument/2006/relationships/slide" Target="slides/slide65.xml"/><Relationship Id="rId74" Type="http://schemas.openxmlformats.org/officeDocument/2006/relationships/slide" Target="slides/slide66.xml"/><Relationship Id="rId75" Type="http://schemas.openxmlformats.org/officeDocument/2006/relationships/slide" Target="slides/slide67.xml"/><Relationship Id="rId76" Type="http://schemas.openxmlformats.org/officeDocument/2006/relationships/slide" Target="slides/slide68.xml"/><Relationship Id="rId77" Type="http://schemas.openxmlformats.org/officeDocument/2006/relationships/slide" Target="slides/slide69.xml"/><Relationship Id="rId78" Type="http://schemas.openxmlformats.org/officeDocument/2006/relationships/slide" Target="slides/slide7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7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22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64615CFA-7A80-4C0F-9E16-6DF67E0CA5BC}" type="slidenum"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&lt;number&gt;</a:t>
            </a:fld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CustomShape 1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rIns="0" tIns="0" bIns="0"/>
          <a:p>
            <a:r>
              <a:rPr lang="en-PH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 Earth is made of many different and distinct layers. The deeper layers are composed of heavier materials; they are hotter, denser and under much greater pressure than the outer layers. 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PH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Core</a:t>
            </a:r>
            <a:r>
              <a:rPr lang="en-PH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The Earth has a iron-nickel core that is about 2,100 miles in radius. The inner core may have a temperature up to about 13,000°F (7,200°C = 7,500 K), which is hotter than the surface of the Sun. The inner core (which has a radius of about 750 miles (1,228 km) is solid. The outer core is in a liquid state and is about 1,400 miles (2,260 km) thick. 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CustomShape 1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rIns="0" tIns="0" bIns="0"/>
          <a:p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0.png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2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  <p:pic>
        <p:nvPicPr>
          <p:cNvPr id="107" name="" descr=""/>
          <p:cNvPicPr/>
          <p:nvPr/>
        </p:nvPicPr>
        <p:blipFill>
          <a:blip r:embed="rId3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2" name="" descr=""/>
          <p:cNvPicPr/>
          <p:nvPr/>
        </p:nvPicPr>
        <p:blipFill>
          <a:blip r:embed="rId2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  <p:pic>
        <p:nvPicPr>
          <p:cNvPr id="143" name="" descr=""/>
          <p:cNvPicPr/>
          <p:nvPr/>
        </p:nvPicPr>
        <p:blipFill>
          <a:blip r:embed="rId3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8" name="" descr=""/>
          <p:cNvPicPr/>
          <p:nvPr/>
        </p:nvPicPr>
        <p:blipFill>
          <a:blip r:embed="rId2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  <p:pic>
        <p:nvPicPr>
          <p:cNvPr id="179" name="" descr=""/>
          <p:cNvPicPr/>
          <p:nvPr/>
        </p:nvPicPr>
        <p:blipFill>
          <a:blip r:embed="rId3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29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PlaceHolder 5"/>
          <p:cNvSpPr>
            <a:spLocks noGrp="1"/>
          </p:cNvSpPr>
          <p:nvPr>
            <p:ph type="body"/>
          </p:nvPr>
        </p:nvSpPr>
        <p:spPr>
          <a:xfrm>
            <a:off x="4572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6" name="" descr=""/>
          <p:cNvPicPr/>
          <p:nvPr/>
        </p:nvPicPr>
        <p:blipFill>
          <a:blip r:embed="rId2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  <p:pic>
        <p:nvPicPr>
          <p:cNvPr id="217" name="" descr=""/>
          <p:cNvPicPr/>
          <p:nvPr/>
        </p:nvPicPr>
        <p:blipFill>
          <a:blip r:embed="rId3"/>
          <a:stretch/>
        </p:blipFill>
        <p:spPr>
          <a:xfrm>
            <a:off x="457200" y="3076920"/>
            <a:ext cx="1969920" cy="15714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4525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1467000" y="396396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1467000" y="1600200"/>
            <a:ext cx="96120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96396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69920" cy="452520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2526480" y="3964320"/>
            <a:ext cx="1969920" cy="215820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PH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jpeg"/><Relationship Id="rId3" Type="http://schemas.openxmlformats.org/officeDocument/2006/relationships/slideLayout" Target="../slideLayouts/slideLayout29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slideLayout" Target="../slideLayouts/slideLayout29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3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37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49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jpeg"/><Relationship Id="rId3" Type="http://schemas.openxmlformats.org/officeDocument/2006/relationships/slideLayout" Target="../slideLayouts/slideLayout49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49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49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49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49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2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9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29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49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49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49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slideLayout" Target="../slideLayouts/slideLayout49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slideLayout" Target="../slideLayouts/slideLayout49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29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29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2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29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29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slideLayout" Target="../slideLayouts/slideLayout29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slideLayout" Target="../slideLayouts/slideLayout49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slideLayout" Target="../slideLayouts/slideLayout49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49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slideLayout" Target="../slideLayouts/slideLayout49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49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slideLayout" Target="../slideLayouts/slideLayout4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49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slideLayout" Target="../slideLayouts/slideLayout29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slideLayout" Target="../slideLayouts/slideLayout29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29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slideLayout" Target="../slideLayouts/slideLayout29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slideLayout" Target="../slideLayouts/slideLayout29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slideLayout" Target="../slideLayouts/slideLayout29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slideLayout" Target="../slideLayouts/slideLayout29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66.png"/><Relationship Id="rId2" Type="http://schemas.openxmlformats.org/officeDocument/2006/relationships/slideLayout" Target="../slideLayouts/slideLayout2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67.png"/><Relationship Id="rId2" Type="http://schemas.openxmlformats.org/officeDocument/2006/relationships/slideLayout" Target="../slideLayouts/slideLayout29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image" Target="../media/image69.png"/><Relationship Id="rId3" Type="http://schemas.openxmlformats.org/officeDocument/2006/relationships/slideLayout" Target="../slideLayouts/slideLayout29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slideLayout" Target="../slideLayouts/slideLayout29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71.jpeg"/><Relationship Id="rId2" Type="http://schemas.openxmlformats.org/officeDocument/2006/relationships/slideLayout" Target="../slideLayouts/slideLayout29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72.png"/><Relationship Id="rId2" Type="http://schemas.openxmlformats.org/officeDocument/2006/relationships/slideLayout" Target="../slideLayouts/slideLayout29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73.png"/><Relationship Id="rId2" Type="http://schemas.openxmlformats.org/officeDocument/2006/relationships/slideLayout" Target="../slideLayouts/slideLayout29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74.jpeg"/><Relationship Id="rId2" Type="http://schemas.openxmlformats.org/officeDocument/2006/relationships/slideLayout" Target="../slideLayouts/slideLayout29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7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75.jpeg"/><Relationship Id="rId2" Type="http://schemas.openxmlformats.org/officeDocument/2006/relationships/image" Target="../media/image76.jpeg"/><Relationship Id="rId3" Type="http://schemas.openxmlformats.org/officeDocument/2006/relationships/slideLayout" Target="../slideLayouts/slideLayout6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685800" y="2130480"/>
            <a:ext cx="7771680" cy="146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Volcanoes and Igneous Activity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1371600" y="3886200"/>
            <a:ext cx="6400080" cy="175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en-PH" sz="3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Charity I. Mulig-Cruz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How volcanoes erupt?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Eruptions are described as </a:t>
            </a:r>
            <a:r>
              <a:rPr b="1" lang="en-PH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explosive</a:t>
            </a: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or </a:t>
            </a:r>
            <a:r>
              <a:rPr b="1" lang="en-PH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effusive</a:t>
            </a: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(loosely flowing).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How explosive an eruption is depends on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1"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magma’s chemical composition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1"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dissolved gases in the magma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1"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temperature of the magma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Shape 171" descr=""/>
          <p:cNvPicPr/>
          <p:nvPr/>
        </p:nvPicPr>
        <p:blipFill>
          <a:blip r:embed="rId1"/>
          <a:stretch/>
        </p:blipFill>
        <p:spPr>
          <a:xfrm>
            <a:off x="380880" y="1752480"/>
            <a:ext cx="8381160" cy="4342680"/>
          </a:xfrm>
          <a:prstGeom prst="rect">
            <a:avLst/>
          </a:prstGeom>
          <a:ln>
            <a:noFill/>
          </a:ln>
        </p:spPr>
      </p:pic>
      <p:sp>
        <p:nvSpPr>
          <p:cNvPr id="24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Effect of Magma Composition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Volcanic Material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Lava Flow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Pahoehoe (resembles braids in ropes)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Aa (rough, jagged blocks)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Gases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1-5% of magma by weight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Mainly water vapor and CO</a:t>
            </a:r>
            <a:r>
              <a:rPr lang="en-PH" sz="2800" spc="-1" strike="noStrike" baseline="-25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Shape 212" descr=""/>
          <p:cNvPicPr/>
          <p:nvPr/>
        </p:nvPicPr>
        <p:blipFill>
          <a:blip r:embed="rId1"/>
          <a:stretch/>
        </p:blipFill>
        <p:spPr>
          <a:xfrm>
            <a:off x="304920" y="2133720"/>
            <a:ext cx="4985280" cy="3527280"/>
          </a:xfrm>
          <a:prstGeom prst="rect">
            <a:avLst/>
          </a:prstGeom>
          <a:ln>
            <a:noFill/>
          </a:ln>
        </p:spPr>
      </p:pic>
      <p:sp>
        <p:nvSpPr>
          <p:cNvPr id="25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Pahoehoe (Ropy) Lava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4" name="Shape 316" descr=""/>
          <p:cNvPicPr/>
          <p:nvPr/>
        </p:nvPicPr>
        <p:blipFill>
          <a:blip r:embed="rId2"/>
          <a:stretch/>
        </p:blipFill>
        <p:spPr>
          <a:xfrm>
            <a:off x="5443560" y="1600200"/>
            <a:ext cx="3547440" cy="4494960"/>
          </a:xfrm>
          <a:prstGeom prst="rect">
            <a:avLst/>
          </a:prstGeom>
          <a:ln>
            <a:noFill/>
          </a:ln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Slow-Moving Aa Flow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6" name="Shape 228" descr=""/>
          <p:cNvPicPr/>
          <p:nvPr/>
        </p:nvPicPr>
        <p:blipFill>
          <a:blip r:embed="rId1"/>
          <a:stretch/>
        </p:blipFill>
        <p:spPr>
          <a:xfrm>
            <a:off x="76320" y="2412000"/>
            <a:ext cx="4571280" cy="3454920"/>
          </a:xfrm>
          <a:prstGeom prst="rect">
            <a:avLst/>
          </a:prstGeom>
          <a:ln>
            <a:noFill/>
          </a:ln>
        </p:spPr>
      </p:pic>
      <p:pic>
        <p:nvPicPr>
          <p:cNvPr id="257" name="Shape 323" descr=""/>
          <p:cNvPicPr/>
          <p:nvPr/>
        </p:nvPicPr>
        <p:blipFill>
          <a:blip r:embed="rId2"/>
          <a:stretch/>
        </p:blipFill>
        <p:spPr>
          <a:xfrm>
            <a:off x="4952880" y="1676880"/>
            <a:ext cx="3733200" cy="4799160"/>
          </a:xfrm>
          <a:prstGeom prst="rect">
            <a:avLst/>
          </a:prstGeom>
          <a:ln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Volcanic Material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 startAt="3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Pyroclastic Materials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57160" indent="-456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Refer to particles produced in volcanic eruptions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57160" indent="-456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Sizes range from very fine dust and volcanic ash (less than 2 millimeters) to pieces that weigh several tons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Volcanic Material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Types of pyroclastic materials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57160" indent="-456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Ash and dust (fine, glassy fragments)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57160" indent="-456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Pumice (frothy, air-filled lava)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57160" indent="-456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Lapilli (walnut-sized particles)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57160" indent="-456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Cinders (pea-sized particles)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57160" indent="-456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Particles larger than lapiilli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57480" indent="-456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Blocks (hardened lava)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57480" indent="-456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Bombs (ejected as hot lava)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457200" y="914400"/>
            <a:ext cx="8228880" cy="201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Pyroclastic material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Verdana"/>
              <a:buChar char="•"/>
            </a:pPr>
            <a:r>
              <a:rPr b="1"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</a:rPr>
              <a:t> </a:t>
            </a:r>
            <a:r>
              <a:rPr b="1"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</a:rPr>
              <a:t>Rock</a:t>
            </a:r>
            <a:r>
              <a:rPr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fragments created by </a:t>
            </a:r>
            <a:r>
              <a:rPr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	</a:t>
            </a:r>
            <a:r>
              <a:rPr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	</a:t>
            </a:r>
            <a:r>
              <a:rPr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      eruptions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57200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magma explodes from volcano and solidifies in the air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57200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existing rock is shattered by powerful eruptions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3" name="Shape 293" descr=""/>
          <p:cNvPicPr/>
          <p:nvPr/>
        </p:nvPicPr>
        <p:blipFill>
          <a:blip r:embed="rId1"/>
          <a:srcRect l="12742" t="0" r="61765" b="82609"/>
          <a:stretch/>
        </p:blipFill>
        <p:spPr>
          <a:xfrm>
            <a:off x="457200" y="3124080"/>
            <a:ext cx="2818800" cy="2601360"/>
          </a:xfrm>
          <a:prstGeom prst="rect">
            <a:avLst/>
          </a:prstGeom>
          <a:ln>
            <a:noFill/>
          </a:ln>
        </p:spPr>
      </p:pic>
      <p:pic>
        <p:nvPicPr>
          <p:cNvPr id="264" name="Shape 294" descr=""/>
          <p:cNvPicPr/>
          <p:nvPr/>
        </p:nvPicPr>
        <p:blipFill>
          <a:blip r:embed="rId2"/>
          <a:srcRect l="38263" t="15940" r="47059" b="75361"/>
          <a:stretch/>
        </p:blipFill>
        <p:spPr>
          <a:xfrm>
            <a:off x="3352680" y="2971800"/>
            <a:ext cx="2208960" cy="1770840"/>
          </a:xfrm>
          <a:prstGeom prst="rect">
            <a:avLst/>
          </a:prstGeom>
          <a:ln>
            <a:noFill/>
          </a:ln>
        </p:spPr>
      </p:pic>
      <p:pic>
        <p:nvPicPr>
          <p:cNvPr id="265" name="Shape 295" descr=""/>
          <p:cNvPicPr/>
          <p:nvPr/>
        </p:nvPicPr>
        <p:blipFill>
          <a:blip r:embed="rId3"/>
          <a:srcRect l="41176" t="25056" r="41746" b="65940"/>
          <a:stretch/>
        </p:blipFill>
        <p:spPr>
          <a:xfrm>
            <a:off x="6095880" y="4800600"/>
            <a:ext cx="2285280" cy="1629720"/>
          </a:xfrm>
          <a:prstGeom prst="rect">
            <a:avLst/>
          </a:prstGeom>
          <a:ln>
            <a:noFill/>
          </a:ln>
        </p:spPr>
      </p:pic>
      <p:pic>
        <p:nvPicPr>
          <p:cNvPr id="266" name="Shape 296" descr=""/>
          <p:cNvPicPr/>
          <p:nvPr/>
        </p:nvPicPr>
        <p:blipFill>
          <a:blip r:embed="rId4"/>
          <a:srcRect l="39217" t="33334" r="44118" b="54348"/>
          <a:stretch/>
        </p:blipFill>
        <p:spPr>
          <a:xfrm>
            <a:off x="5715000" y="2895480"/>
            <a:ext cx="1980360" cy="1980360"/>
          </a:xfrm>
          <a:prstGeom prst="rect">
            <a:avLst/>
          </a:prstGeom>
          <a:ln>
            <a:noFill/>
          </a:ln>
        </p:spPr>
      </p:pic>
      <p:sp>
        <p:nvSpPr>
          <p:cNvPr id="267" name="CustomShape 2"/>
          <p:cNvSpPr/>
          <p:nvPr/>
        </p:nvSpPr>
        <p:spPr>
          <a:xfrm>
            <a:off x="609480" y="5715000"/>
            <a:ext cx="228672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cc00cc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Volcanic blocks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CustomShape 3"/>
          <p:cNvSpPr/>
          <p:nvPr/>
        </p:nvSpPr>
        <p:spPr>
          <a:xfrm>
            <a:off x="3429000" y="4572000"/>
            <a:ext cx="233784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cc00cc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Volcanic bombs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4"/>
          <p:cNvSpPr/>
          <p:nvPr/>
        </p:nvSpPr>
        <p:spPr>
          <a:xfrm>
            <a:off x="5715000" y="2971800"/>
            <a:ext cx="96624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cc00cc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Lapilli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0" name="CustomShape 5"/>
          <p:cNvSpPr/>
          <p:nvPr/>
        </p:nvSpPr>
        <p:spPr>
          <a:xfrm>
            <a:off x="5638680" y="6019920"/>
            <a:ext cx="191376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cc00cc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Volcanic ash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1" name="CustomShape 6"/>
          <p:cNvSpPr/>
          <p:nvPr/>
        </p:nvSpPr>
        <p:spPr>
          <a:xfrm>
            <a:off x="5029200" y="1371600"/>
            <a:ext cx="1675800" cy="41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18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EXPLOSIVE  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Anatomy of a Volcano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</a:t>
            </a:r>
            <a:r>
              <a:rPr lang="en-PH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vent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an opening through which eruptions take place.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</a:t>
            </a:r>
            <a:r>
              <a:rPr lang="en-PH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crater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a basin-like depression over a vent, at the summit of a volcano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</a:t>
            </a:r>
            <a:r>
              <a:rPr lang="en-PH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conduit or pipe 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carries gas-rich magma to the surface.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</a:t>
            </a:r>
            <a:r>
              <a:rPr lang="en-PH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caldera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a depression larger than the original crater (&gt;1km. Diameter) that forms when the summit is blown off, or when the volcano collapses into the empty magma chamber.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Example: Crater Lake atop Mt. St. Helens.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CustomShape 1"/>
          <p:cNvSpPr/>
          <p:nvPr/>
        </p:nvSpPr>
        <p:spPr>
          <a:xfrm>
            <a:off x="228600" y="228600"/>
            <a:ext cx="1828080" cy="617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91440" bIns="91440" anchor="ctr"/>
          <a:p>
            <a:pPr algn="ctr">
              <a:lnSpc>
                <a:spcPct val="100000"/>
              </a:lnSpc>
            </a:pPr>
            <a:r>
              <a:rPr b="1" lang="en-PH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Parts of a Volcano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5" name="Shape 163" descr=""/>
          <p:cNvPicPr/>
          <p:nvPr/>
        </p:nvPicPr>
        <p:blipFill>
          <a:blip r:embed="rId1"/>
          <a:stretch/>
        </p:blipFill>
        <p:spPr>
          <a:xfrm>
            <a:off x="2057400" y="0"/>
            <a:ext cx="6857280" cy="6857280"/>
          </a:xfrm>
          <a:prstGeom prst="rect">
            <a:avLst/>
          </a:prstGeom>
          <a:ln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What is a volcano?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mountain that forms when molten  rock is forced  to the earth’s surface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structure that is formed when molten rock is extruded from a central vent to the earth’s crust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volcano is a mountain formed of lava and/or pyroclastic material.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2" descr=""/>
          <p:cNvPicPr/>
          <p:nvPr/>
        </p:nvPicPr>
        <p:blipFill>
          <a:blip r:embed="rId1"/>
          <a:stretch/>
        </p:blipFill>
        <p:spPr>
          <a:xfrm>
            <a:off x="38880" y="0"/>
            <a:ext cx="9065880" cy="6857280"/>
          </a:xfrm>
          <a:prstGeom prst="rect">
            <a:avLst/>
          </a:prstGeom>
          <a:ln>
            <a:noFill/>
          </a:ln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Types of Volcanoes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8" name="CustomShape 2"/>
          <p:cNvSpPr/>
          <p:nvPr/>
        </p:nvSpPr>
        <p:spPr>
          <a:xfrm>
            <a:off x="457200" y="1600200"/>
            <a:ext cx="8228880" cy="4799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Cinder Cone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smallest volcanoes (&lt; 500 ft), formed by explosive eruptions of lava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erupting lava breaks apart into fragments called </a:t>
            </a:r>
            <a:r>
              <a:rPr b="1"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cinders </a:t>
            </a: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that fall and accumulate around the vent; they have steep slopes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1"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Cindercones </a:t>
            </a: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are easily eroded and they have short life spans as gas causing violent eruptions is quickly depleted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Frequently occur in groups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Ex. Paricutin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Shape 368" descr=""/>
          <p:cNvPicPr/>
          <p:nvPr/>
        </p:nvPicPr>
        <p:blipFill>
          <a:blip r:embed="rId1"/>
          <a:stretch/>
        </p:blipFill>
        <p:spPr>
          <a:xfrm>
            <a:off x="443880" y="1523880"/>
            <a:ext cx="8222400" cy="3944160"/>
          </a:xfrm>
          <a:prstGeom prst="rect">
            <a:avLst/>
          </a:prstGeom>
          <a:ln>
            <a:noFill/>
          </a:ln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Shape 315" descr=""/>
          <p:cNvPicPr/>
          <p:nvPr/>
        </p:nvPicPr>
        <p:blipFill>
          <a:blip r:embed="rId1"/>
          <a:srcRect l="16665" t="38028" r="45095" b="47100"/>
          <a:stretch/>
        </p:blipFill>
        <p:spPr>
          <a:xfrm>
            <a:off x="2057400" y="2133720"/>
            <a:ext cx="6552360" cy="4723560"/>
          </a:xfrm>
          <a:prstGeom prst="rect">
            <a:avLst/>
          </a:prstGeom>
          <a:ln>
            <a:noFill/>
          </a:ln>
        </p:spPr>
      </p:pic>
      <p:pic>
        <p:nvPicPr>
          <p:cNvPr id="281" name="Shape 172" descr=""/>
          <p:cNvPicPr/>
          <p:nvPr/>
        </p:nvPicPr>
        <p:blipFill>
          <a:blip r:embed="rId2"/>
          <a:stretch/>
        </p:blipFill>
        <p:spPr>
          <a:xfrm>
            <a:off x="304920" y="609480"/>
            <a:ext cx="3904560" cy="2442600"/>
          </a:xfrm>
          <a:prstGeom prst="rect">
            <a:avLst/>
          </a:prstGeom>
          <a:ln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Picture 2" descr=""/>
          <p:cNvPicPr/>
          <p:nvPr/>
        </p:nvPicPr>
        <p:blipFill>
          <a:blip r:embed="rId1"/>
          <a:stretch/>
        </p:blipFill>
        <p:spPr>
          <a:xfrm>
            <a:off x="-33480" y="0"/>
            <a:ext cx="9176760" cy="6832440"/>
          </a:xfrm>
          <a:prstGeom prst="rect">
            <a:avLst/>
          </a:prstGeom>
          <a:ln>
            <a:noFill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Types of Volcanoes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 startAt="2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Shield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broad gently sloping volcanic mountains slowly formed by layer over layer of solidified lava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formed by effusive eruptions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can become very large as the low viscosity lava spreads widely and thickly.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Examples: 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Kilauea, Hawaii and Mt. Etna, Italy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Shape 316" descr=""/>
          <p:cNvPicPr/>
          <p:nvPr/>
        </p:nvPicPr>
        <p:blipFill>
          <a:blip r:embed="rId1"/>
          <a:srcRect l="16665" t="19709" r="45095" b="65217"/>
          <a:stretch/>
        </p:blipFill>
        <p:spPr>
          <a:xfrm>
            <a:off x="152280" y="838080"/>
            <a:ext cx="8533800" cy="5637960"/>
          </a:xfrm>
          <a:prstGeom prst="rect">
            <a:avLst/>
          </a:prstGeom>
          <a:ln>
            <a:noFill/>
          </a:ln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Shape 352" descr=""/>
          <p:cNvPicPr/>
          <p:nvPr/>
        </p:nvPicPr>
        <p:blipFill>
          <a:blip r:embed="rId1"/>
          <a:stretch/>
        </p:blipFill>
        <p:spPr>
          <a:xfrm>
            <a:off x="380880" y="762120"/>
            <a:ext cx="8305200" cy="5542920"/>
          </a:xfrm>
          <a:prstGeom prst="rect">
            <a:avLst/>
          </a:prstGeom>
          <a:ln>
            <a:noFill/>
          </a:ln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Shape 190" descr=""/>
          <p:cNvPicPr/>
          <p:nvPr/>
        </p:nvPicPr>
        <p:blipFill>
          <a:blip r:embed="rId1"/>
          <a:stretch/>
        </p:blipFill>
        <p:spPr>
          <a:xfrm>
            <a:off x="304920" y="609480"/>
            <a:ext cx="6552360" cy="5866560"/>
          </a:xfrm>
          <a:prstGeom prst="rect">
            <a:avLst/>
          </a:prstGeom>
          <a:ln>
            <a:noFill/>
          </a:ln>
        </p:spPr>
      </p:pic>
      <p:pic>
        <p:nvPicPr>
          <p:cNvPr id="289" name="Shape 184" descr=""/>
          <p:cNvPicPr/>
          <p:nvPr/>
        </p:nvPicPr>
        <p:blipFill>
          <a:blip r:embed="rId2"/>
          <a:stretch/>
        </p:blipFill>
        <p:spPr>
          <a:xfrm>
            <a:off x="5562720" y="4724280"/>
            <a:ext cx="3428280" cy="1751760"/>
          </a:xfrm>
          <a:prstGeom prst="rect">
            <a:avLst/>
          </a:prstGeom>
          <a:ln w="9360">
            <a:solidFill>
              <a:srgbClr val="f11a03"/>
            </a:solidFill>
            <a:miter/>
          </a:ln>
        </p:spPr>
      </p:pic>
      <p:sp>
        <p:nvSpPr>
          <p:cNvPr id="290" name="CustomShape 1"/>
          <p:cNvSpPr/>
          <p:nvPr/>
        </p:nvSpPr>
        <p:spPr>
          <a:xfrm>
            <a:off x="4292640" y="1295280"/>
            <a:ext cx="472356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Mt. Kilauea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152280" y="0"/>
            <a:ext cx="837360" cy="664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91440" bIns="9144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Where are volcanoes found?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8" name="Picture 2" descr=""/>
          <p:cNvPicPr/>
          <p:nvPr/>
        </p:nvPicPr>
        <p:blipFill>
          <a:blip r:embed="rId1"/>
          <a:stretch/>
        </p:blipFill>
        <p:spPr>
          <a:xfrm>
            <a:off x="1066680" y="380880"/>
            <a:ext cx="7761960" cy="6035400"/>
          </a:xfrm>
          <a:prstGeom prst="rect">
            <a:avLst/>
          </a:prstGeom>
          <a:ln>
            <a:noFill/>
          </a:ln>
        </p:spPr>
      </p:pic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Shape 195" descr=""/>
          <p:cNvPicPr/>
          <p:nvPr/>
        </p:nvPicPr>
        <p:blipFill>
          <a:blip r:embed="rId1"/>
          <a:stretch/>
        </p:blipFill>
        <p:spPr>
          <a:xfrm>
            <a:off x="228600" y="457200"/>
            <a:ext cx="8609760" cy="6095160"/>
          </a:xfrm>
          <a:prstGeom prst="rect">
            <a:avLst/>
          </a:prstGeom>
          <a:ln>
            <a:noFill/>
          </a:ln>
        </p:spPr>
      </p:pic>
      <p:sp>
        <p:nvSpPr>
          <p:cNvPr id="29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Mauna Loa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2" descr=""/>
          <p:cNvPicPr/>
          <p:nvPr/>
        </p:nvPicPr>
        <p:blipFill>
          <a:blip r:embed="rId1"/>
          <a:stretch/>
        </p:blipFill>
        <p:spPr>
          <a:xfrm>
            <a:off x="0" y="28080"/>
            <a:ext cx="9181080" cy="6829200"/>
          </a:xfrm>
          <a:prstGeom prst="rect">
            <a:avLst/>
          </a:prstGeom>
          <a:ln>
            <a:noFill/>
          </a:ln>
        </p:spPr>
      </p:pic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Picture 2" descr=""/>
          <p:cNvPicPr/>
          <p:nvPr/>
        </p:nvPicPr>
        <p:blipFill>
          <a:blip r:embed="rId1"/>
          <a:stretch/>
        </p:blipFill>
        <p:spPr>
          <a:xfrm>
            <a:off x="0" y="5040"/>
            <a:ext cx="9149760" cy="6852240"/>
          </a:xfrm>
          <a:prstGeom prst="rect">
            <a:avLst/>
          </a:prstGeom>
          <a:ln>
            <a:noFill/>
          </a:ln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Picture 2" descr=""/>
          <p:cNvPicPr/>
          <p:nvPr/>
        </p:nvPicPr>
        <p:blipFill>
          <a:blip r:embed="rId1"/>
          <a:stretch/>
        </p:blipFill>
        <p:spPr>
          <a:xfrm>
            <a:off x="0" y="-8280"/>
            <a:ext cx="9132120" cy="6865560"/>
          </a:xfrm>
          <a:prstGeom prst="rect">
            <a:avLst/>
          </a:prstGeom>
          <a:ln>
            <a:noFill/>
          </a:ln>
        </p:spPr>
      </p:pic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Types of Volcanoes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 startAt="3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Stratovolcano (Composite)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formed from </a:t>
            </a: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both 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explosive and effusive eruptions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composed of both lava flows and pyroclastic material.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steep-sided, often symmetrical cones that can be very large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Formed over long spans of time as periods of 100,000+ yrs. separate periods of a few years of intense activity.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Most violent type of activity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Examples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: Aconcagua, Andes (22,825’) and Mt. St. Helens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Shape 313" descr=""/>
          <p:cNvPicPr/>
          <p:nvPr/>
        </p:nvPicPr>
        <p:blipFill>
          <a:blip r:embed="rId1"/>
          <a:srcRect l="16665" t="56018" r="45095" b="29709"/>
          <a:stretch/>
        </p:blipFill>
        <p:spPr>
          <a:xfrm>
            <a:off x="76320" y="457200"/>
            <a:ext cx="8924760" cy="6047280"/>
          </a:xfrm>
          <a:prstGeom prst="rect">
            <a:avLst/>
          </a:prstGeom>
          <a:ln>
            <a:noFill/>
          </a:ln>
        </p:spPr>
      </p:pic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Shape 407" descr=""/>
          <p:cNvPicPr/>
          <p:nvPr/>
        </p:nvPicPr>
        <p:blipFill>
          <a:blip r:embed="rId1"/>
          <a:stretch/>
        </p:blipFill>
        <p:spPr>
          <a:xfrm>
            <a:off x="546480" y="2445120"/>
            <a:ext cx="8024760" cy="3390840"/>
          </a:xfrm>
          <a:prstGeom prst="rect">
            <a:avLst/>
          </a:prstGeom>
          <a:ln>
            <a:noFill/>
          </a:ln>
        </p:spPr>
      </p:pic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CustomShape 1"/>
          <p:cNvSpPr/>
          <p:nvPr/>
        </p:nvSpPr>
        <p:spPr>
          <a:xfrm>
            <a:off x="457200" y="274680"/>
            <a:ext cx="8228880" cy="1401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en-PH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Mount St. Helens Before and After the May 18, 1980 Eruption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en-PH" sz="3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r>
              <a:rPr b="1" lang="en-PH" sz="3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St. Helens Before and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n-PH" sz="3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After the May 18, 1980, Eruption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1" name="Shape 423" descr=""/>
          <p:cNvPicPr/>
          <p:nvPr/>
        </p:nvPicPr>
        <p:blipFill>
          <a:blip r:embed="rId1"/>
          <a:stretch/>
        </p:blipFill>
        <p:spPr>
          <a:xfrm>
            <a:off x="380880" y="2362320"/>
            <a:ext cx="8381160" cy="3428280"/>
          </a:xfrm>
          <a:prstGeom prst="rect">
            <a:avLst/>
          </a:prstGeom>
          <a:ln>
            <a:noFill/>
          </a:ln>
        </p:spPr>
      </p:pic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Picture 2" descr=""/>
          <p:cNvPicPr/>
          <p:nvPr/>
        </p:nvPicPr>
        <p:blipFill>
          <a:blip r:embed="rId1"/>
          <a:stretch/>
        </p:blipFill>
        <p:spPr>
          <a:xfrm>
            <a:off x="0" y="8280"/>
            <a:ext cx="9143280" cy="6840720"/>
          </a:xfrm>
          <a:prstGeom prst="rect">
            <a:avLst/>
          </a:prstGeom>
          <a:ln>
            <a:noFill/>
          </a:ln>
        </p:spPr>
      </p:pic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Picture 2" descr=""/>
          <p:cNvPicPr/>
          <p:nvPr/>
        </p:nvPicPr>
        <p:blipFill>
          <a:blip r:embed="rId1"/>
          <a:stretch/>
        </p:blipFill>
        <p:spPr>
          <a:xfrm>
            <a:off x="0" y="-8280"/>
            <a:ext cx="9143280" cy="6873840"/>
          </a:xfrm>
          <a:prstGeom prst="rect">
            <a:avLst/>
          </a:prstGeom>
          <a:ln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304920" y="1066680"/>
            <a:ext cx="5257080" cy="131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Where Volcanoes Form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r>
              <a:rPr lang="en-PH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Tectonic Plate Boundaries!!!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1219320" y="6019920"/>
            <a:ext cx="633024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~75% world’s active volcanoes in Ring of Fire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1" name="Shape 346" descr=""/>
          <p:cNvPicPr/>
          <p:nvPr/>
        </p:nvPicPr>
        <p:blipFill>
          <a:blip r:embed="rId1"/>
          <a:stretch/>
        </p:blipFill>
        <p:spPr>
          <a:xfrm>
            <a:off x="533520" y="2057400"/>
            <a:ext cx="6628680" cy="3961800"/>
          </a:xfrm>
          <a:prstGeom prst="rect">
            <a:avLst/>
          </a:prstGeom>
          <a:ln>
            <a:noFill/>
          </a:ln>
        </p:spPr>
      </p:pic>
      <p:pic>
        <p:nvPicPr>
          <p:cNvPr id="232" name="Shape 347" descr=""/>
          <p:cNvPicPr/>
          <p:nvPr/>
        </p:nvPicPr>
        <p:blipFill>
          <a:blip r:embed="rId2"/>
          <a:srcRect l="23529" t="42752" r="39217" b="33331"/>
          <a:stretch/>
        </p:blipFill>
        <p:spPr>
          <a:xfrm>
            <a:off x="5562720" y="380880"/>
            <a:ext cx="2971080" cy="2580480"/>
          </a:xfrm>
          <a:prstGeom prst="rect">
            <a:avLst/>
          </a:prstGeom>
          <a:ln>
            <a:noFill/>
          </a:ln>
        </p:spPr>
      </p:pic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Picture 2" descr=""/>
          <p:cNvPicPr/>
          <p:nvPr/>
        </p:nvPicPr>
        <p:blipFill>
          <a:blip r:embed="rId1"/>
          <a:stretch/>
        </p:blipFill>
        <p:spPr>
          <a:xfrm>
            <a:off x="-4320" y="0"/>
            <a:ext cx="9152280" cy="6857280"/>
          </a:xfrm>
          <a:prstGeom prst="rect">
            <a:avLst/>
          </a:prstGeom>
          <a:ln>
            <a:noFill/>
          </a:ln>
        </p:spPr>
      </p:pic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Profiles of Volcanic Landforms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6" name="Shape 439" descr=""/>
          <p:cNvPicPr/>
          <p:nvPr/>
        </p:nvPicPr>
        <p:blipFill>
          <a:blip r:embed="rId1"/>
          <a:stretch/>
        </p:blipFill>
        <p:spPr>
          <a:xfrm>
            <a:off x="0" y="2736720"/>
            <a:ext cx="9143280" cy="2444040"/>
          </a:xfrm>
          <a:prstGeom prst="rect">
            <a:avLst/>
          </a:prstGeom>
          <a:ln>
            <a:noFill/>
          </a:ln>
        </p:spPr>
      </p:pic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Other Volcanic Landforms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Lava Plateaus are formed by fluid basaltic lava extruded from crustal fractures called fissures.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Lava Tubes form when tubes of air are trapped as lava flows.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Plutons are intrusive igneous structures that result from the cooling and hardening of magma beneath the surface of Earth.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CustomShape 1"/>
          <p:cNvSpPr/>
          <p:nvPr/>
        </p:nvSpPr>
        <p:spPr>
          <a:xfrm>
            <a:off x="457200" y="6172200"/>
            <a:ext cx="8228880" cy="509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Curtain of Fire from a Fissure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0" name="Shape 688" descr=""/>
          <p:cNvPicPr/>
          <p:nvPr/>
        </p:nvPicPr>
        <p:blipFill>
          <a:blip r:embed="rId1"/>
          <a:stretch/>
        </p:blipFill>
        <p:spPr>
          <a:xfrm>
            <a:off x="228600" y="304920"/>
            <a:ext cx="8686080" cy="5714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Picture 2" descr=""/>
          <p:cNvPicPr/>
          <p:nvPr/>
        </p:nvPicPr>
        <p:blipFill>
          <a:blip r:embed="rId1"/>
          <a:stretch/>
        </p:blipFill>
        <p:spPr>
          <a:xfrm>
            <a:off x="612720" y="533520"/>
            <a:ext cx="7997040" cy="5997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Picture 3" descr=""/>
          <p:cNvPicPr/>
          <p:nvPr/>
        </p:nvPicPr>
        <p:blipFill>
          <a:blip r:embed="rId1"/>
          <a:stretch/>
        </p:blipFill>
        <p:spPr>
          <a:xfrm>
            <a:off x="76320" y="609480"/>
            <a:ext cx="9066960" cy="5978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Picture 2" descr=""/>
          <p:cNvPicPr/>
          <p:nvPr/>
        </p:nvPicPr>
        <p:blipFill>
          <a:blip r:embed="rId1"/>
          <a:stretch/>
        </p:blipFill>
        <p:spPr>
          <a:xfrm>
            <a:off x="0" y="527040"/>
            <a:ext cx="9133200" cy="5797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Picture 4" descr=""/>
          <p:cNvPicPr/>
          <p:nvPr/>
        </p:nvPicPr>
        <p:blipFill>
          <a:blip r:embed="rId1"/>
          <a:stretch/>
        </p:blipFill>
        <p:spPr>
          <a:xfrm>
            <a:off x="373320" y="685800"/>
            <a:ext cx="8346600" cy="5554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16" name="Picture 3" descr=""/>
          <p:cNvPicPr/>
          <p:nvPr/>
        </p:nvPicPr>
        <p:blipFill>
          <a:blip r:embed="rId1"/>
          <a:stretch/>
        </p:blipFill>
        <p:spPr>
          <a:xfrm>
            <a:off x="186120" y="762120"/>
            <a:ext cx="8533800" cy="5485680"/>
          </a:xfrm>
          <a:prstGeom prst="rect">
            <a:avLst/>
          </a:prstGeom>
          <a:ln>
            <a:noFill/>
          </a:ln>
        </p:spPr>
      </p:pic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Picture 2" descr=""/>
          <p:cNvPicPr/>
          <p:nvPr/>
        </p:nvPicPr>
        <p:blipFill>
          <a:blip r:embed="rId1"/>
          <a:stretch/>
        </p:blipFill>
        <p:spPr>
          <a:xfrm>
            <a:off x="304920" y="599760"/>
            <a:ext cx="8633520" cy="5724360"/>
          </a:xfrm>
          <a:prstGeom prst="rect">
            <a:avLst/>
          </a:prstGeom>
          <a:ln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icture 2" descr=""/>
          <p:cNvPicPr/>
          <p:nvPr/>
        </p:nvPicPr>
        <p:blipFill>
          <a:blip r:embed="rId1"/>
          <a:stretch/>
        </p:blipFill>
        <p:spPr>
          <a:xfrm>
            <a:off x="304920" y="563400"/>
            <a:ext cx="8351640" cy="5608080"/>
          </a:xfrm>
          <a:prstGeom prst="rect">
            <a:avLst/>
          </a:prstGeom>
          <a:ln>
            <a:noFill/>
          </a:ln>
        </p:spPr>
      </p:pic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Plutons</a:t>
            </a:r>
            <a:r>
              <a:rPr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Sills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Intrusions that parallel the pre-existing rocks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Laccoliths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Lens-shaped intrusions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Dikes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Cuts across pre-existing layers of rocks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Batholiths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12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&gt;&gt; 100 km</a:t>
            </a:r>
            <a:r>
              <a:rPr lang="en-PH" sz="2800" spc="-1" strike="noStrike" baseline="30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2</a:t>
            </a: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surface exposure area to be considered a batholith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Picture 2" descr=""/>
          <p:cNvPicPr/>
          <p:nvPr/>
        </p:nvPicPr>
        <p:blipFill>
          <a:blip r:embed="rId1"/>
          <a:stretch/>
        </p:blipFill>
        <p:spPr>
          <a:xfrm>
            <a:off x="0" y="304920"/>
            <a:ext cx="9143280" cy="6195600"/>
          </a:xfrm>
          <a:prstGeom prst="rect">
            <a:avLst/>
          </a:prstGeom>
          <a:ln>
            <a:noFill/>
          </a:ln>
        </p:spPr>
      </p:pic>
      <p:sp>
        <p:nvSpPr>
          <p:cNvPr id="322" name="CustomShape 1"/>
          <p:cNvSpPr/>
          <p:nvPr/>
        </p:nvSpPr>
        <p:spPr>
          <a:xfrm>
            <a:off x="0" y="5358240"/>
            <a:ext cx="2513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Sill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Picture 2" descr=""/>
          <p:cNvPicPr/>
          <p:nvPr/>
        </p:nvPicPr>
        <p:blipFill>
          <a:blip r:embed="rId1"/>
          <a:stretch/>
        </p:blipFill>
        <p:spPr>
          <a:xfrm>
            <a:off x="0" y="386640"/>
            <a:ext cx="9151560" cy="6089760"/>
          </a:xfrm>
          <a:prstGeom prst="rect">
            <a:avLst/>
          </a:prstGeom>
          <a:ln>
            <a:noFill/>
          </a:ln>
        </p:spPr>
      </p:pic>
    </p:spTree>
  </p:cSld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CustomShape 1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5" name="Picture 3" descr=""/>
          <p:cNvPicPr/>
          <p:nvPr/>
        </p:nvPicPr>
        <p:blipFill>
          <a:blip r:embed="rId1"/>
          <a:stretch/>
        </p:blipFill>
        <p:spPr>
          <a:xfrm>
            <a:off x="70920" y="457200"/>
            <a:ext cx="8996400" cy="6019200"/>
          </a:xfrm>
          <a:prstGeom prst="rect">
            <a:avLst/>
          </a:prstGeom>
          <a:ln>
            <a:noFill/>
          </a:ln>
        </p:spPr>
      </p:pic>
    </p:spTree>
  </p:cSld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Picture 2" descr=""/>
          <p:cNvPicPr/>
          <p:nvPr/>
        </p:nvPicPr>
        <p:blipFill>
          <a:blip r:embed="rId1"/>
          <a:stretch/>
        </p:blipFill>
        <p:spPr>
          <a:xfrm>
            <a:off x="228600" y="26280"/>
            <a:ext cx="8533800" cy="6685560"/>
          </a:xfrm>
          <a:prstGeom prst="rect">
            <a:avLst/>
          </a:prstGeom>
          <a:ln>
            <a:noFill/>
          </a:ln>
        </p:spPr>
      </p:pic>
    </p:spTree>
  </p:cSld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8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30" name="Picture 2" descr=""/>
          <p:cNvPicPr/>
          <p:nvPr/>
        </p:nvPicPr>
        <p:blipFill>
          <a:blip r:embed="rId1"/>
          <a:stretch/>
        </p:blipFill>
        <p:spPr>
          <a:xfrm>
            <a:off x="0" y="537840"/>
            <a:ext cx="9150480" cy="5785920"/>
          </a:xfrm>
          <a:prstGeom prst="rect">
            <a:avLst/>
          </a:prstGeom>
          <a:ln>
            <a:noFill/>
          </a:ln>
        </p:spPr>
      </p:pic>
    </p:spTree>
  </p:cSld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Picture 2" descr=""/>
          <p:cNvPicPr/>
          <p:nvPr/>
        </p:nvPicPr>
        <p:blipFill>
          <a:blip r:embed="rId1"/>
          <a:stretch/>
        </p:blipFill>
        <p:spPr>
          <a:xfrm>
            <a:off x="-8280" y="380880"/>
            <a:ext cx="9159840" cy="6095160"/>
          </a:xfrm>
          <a:prstGeom prst="rect">
            <a:avLst/>
          </a:prstGeom>
          <a:ln>
            <a:noFill/>
          </a:ln>
        </p:spPr>
      </p:pic>
    </p:spTree>
  </p:cSld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Picture 3" descr=""/>
          <p:cNvPicPr/>
          <p:nvPr/>
        </p:nvPicPr>
        <p:blipFill>
          <a:blip r:embed="rId1"/>
          <a:stretch/>
        </p:blipFill>
        <p:spPr>
          <a:xfrm>
            <a:off x="0" y="457200"/>
            <a:ext cx="9045360" cy="6019200"/>
          </a:xfrm>
          <a:prstGeom prst="rect">
            <a:avLst/>
          </a:prstGeom>
          <a:ln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CustomShape 1"/>
          <p:cNvSpPr/>
          <p:nvPr/>
        </p:nvSpPr>
        <p:spPr>
          <a:xfrm>
            <a:off x="228600" y="380880"/>
            <a:ext cx="6019200" cy="51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CustomShape 2"/>
          <p:cNvSpPr/>
          <p:nvPr/>
        </p:nvSpPr>
        <p:spPr>
          <a:xfrm>
            <a:off x="609480" y="304920"/>
            <a:ext cx="4420440" cy="51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PH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What causes volcanoes?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5" name="Shape 355" descr=""/>
          <p:cNvPicPr/>
          <p:nvPr/>
        </p:nvPicPr>
        <p:blipFill>
          <a:blip r:embed="rId1"/>
          <a:srcRect l="37253" t="34441" r="29856" b="22681"/>
          <a:stretch/>
        </p:blipFill>
        <p:spPr>
          <a:xfrm>
            <a:off x="457200" y="838080"/>
            <a:ext cx="3656880" cy="5564880"/>
          </a:xfrm>
          <a:prstGeom prst="rect">
            <a:avLst/>
          </a:prstGeom>
          <a:ln>
            <a:noFill/>
          </a:ln>
        </p:spPr>
      </p:pic>
      <p:pic>
        <p:nvPicPr>
          <p:cNvPr id="236" name="Shape 356" descr=""/>
          <p:cNvPicPr/>
          <p:nvPr/>
        </p:nvPicPr>
        <p:blipFill>
          <a:blip r:embed="rId2"/>
          <a:srcRect l="26471" t="28658" r="37295" b="51312"/>
          <a:stretch/>
        </p:blipFill>
        <p:spPr>
          <a:xfrm>
            <a:off x="4800600" y="3962520"/>
            <a:ext cx="4015800" cy="2590200"/>
          </a:xfrm>
          <a:prstGeom prst="rect">
            <a:avLst/>
          </a:prstGeom>
          <a:ln>
            <a:noFill/>
          </a:ln>
        </p:spPr>
      </p:pic>
      <p:pic>
        <p:nvPicPr>
          <p:cNvPr id="237" name="Shape 357" descr=""/>
          <p:cNvPicPr/>
          <p:nvPr/>
        </p:nvPicPr>
        <p:blipFill>
          <a:blip r:embed="rId3"/>
          <a:srcRect l="26471" t="3326" r="37295" b="76640"/>
          <a:stretch/>
        </p:blipFill>
        <p:spPr>
          <a:xfrm>
            <a:off x="5029200" y="914400"/>
            <a:ext cx="4015800" cy="2590200"/>
          </a:xfrm>
          <a:prstGeom prst="rect">
            <a:avLst/>
          </a:prstGeom>
          <a:ln>
            <a:noFill/>
          </a:ln>
        </p:spPr>
      </p:pic>
    </p:spTree>
  </p:cSld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Picture 2" descr=""/>
          <p:cNvPicPr/>
          <p:nvPr/>
        </p:nvPicPr>
        <p:blipFill>
          <a:blip r:embed="rId1"/>
          <a:stretch/>
        </p:blipFill>
        <p:spPr>
          <a:xfrm>
            <a:off x="49680" y="533520"/>
            <a:ext cx="8817840" cy="5942880"/>
          </a:xfrm>
          <a:prstGeom prst="rect">
            <a:avLst/>
          </a:prstGeom>
          <a:ln>
            <a:noFill/>
          </a:ln>
        </p:spPr>
      </p:pic>
      <p:sp>
        <p:nvSpPr>
          <p:cNvPr id="334" name="CustomShape 1"/>
          <p:cNvSpPr/>
          <p:nvPr/>
        </p:nvSpPr>
        <p:spPr>
          <a:xfrm>
            <a:off x="49680" y="5334120"/>
            <a:ext cx="231192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6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Dike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Picture 2" descr=""/>
          <p:cNvPicPr/>
          <p:nvPr/>
        </p:nvPicPr>
        <p:blipFill>
          <a:blip r:embed="rId1"/>
          <a:stretch/>
        </p:blipFill>
        <p:spPr>
          <a:xfrm>
            <a:off x="380880" y="250200"/>
            <a:ext cx="3975120" cy="6378480"/>
          </a:xfrm>
          <a:prstGeom prst="rect">
            <a:avLst/>
          </a:prstGeom>
          <a:ln>
            <a:noFill/>
          </a:ln>
        </p:spPr>
      </p:pic>
      <p:sp>
        <p:nvSpPr>
          <p:cNvPr id="336" name="CustomShape 1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37" name="Picture 5" descr=""/>
          <p:cNvPicPr/>
          <p:nvPr/>
        </p:nvPicPr>
        <p:blipFill>
          <a:blip r:embed="rId2"/>
          <a:stretch/>
        </p:blipFill>
        <p:spPr>
          <a:xfrm>
            <a:off x="4753440" y="569880"/>
            <a:ext cx="3932640" cy="5910120"/>
          </a:xfrm>
          <a:prstGeom prst="rect">
            <a:avLst/>
          </a:prstGeom>
          <a:ln>
            <a:noFill/>
          </a:ln>
        </p:spPr>
      </p:pic>
    </p:spTree>
  </p:cSld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Picture 2" descr=""/>
          <p:cNvPicPr/>
          <p:nvPr/>
        </p:nvPicPr>
        <p:blipFill>
          <a:blip r:embed="rId1"/>
          <a:stretch/>
        </p:blipFill>
        <p:spPr>
          <a:xfrm>
            <a:off x="380880" y="289800"/>
            <a:ext cx="8361360" cy="6262560"/>
          </a:xfrm>
          <a:prstGeom prst="rect">
            <a:avLst/>
          </a:prstGeom>
          <a:ln>
            <a:noFill/>
          </a:ln>
        </p:spPr>
      </p:pic>
    </p:spTree>
  </p:cSld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Shape 594" descr=""/>
          <p:cNvPicPr/>
          <p:nvPr/>
        </p:nvPicPr>
        <p:blipFill>
          <a:blip r:embed="rId1"/>
          <a:stretch/>
        </p:blipFill>
        <p:spPr>
          <a:xfrm>
            <a:off x="33840" y="0"/>
            <a:ext cx="9109440" cy="6857280"/>
          </a:xfrm>
          <a:prstGeom prst="rect">
            <a:avLst/>
          </a:prstGeom>
          <a:ln>
            <a:noFill/>
          </a:ln>
        </p:spPr>
      </p:pic>
      <p:sp>
        <p:nvSpPr>
          <p:cNvPr id="340" name="CustomShape 1"/>
          <p:cNvSpPr/>
          <p:nvPr/>
        </p:nvSpPr>
        <p:spPr>
          <a:xfrm>
            <a:off x="0" y="101520"/>
            <a:ext cx="3750120" cy="99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Batholiths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Picture 2" descr=""/>
          <p:cNvPicPr/>
          <p:nvPr/>
        </p:nvPicPr>
        <p:blipFill>
          <a:blip r:embed="rId1"/>
          <a:stretch/>
        </p:blipFill>
        <p:spPr>
          <a:xfrm>
            <a:off x="38160" y="457200"/>
            <a:ext cx="9029160" cy="6019200"/>
          </a:xfrm>
          <a:prstGeom prst="rect">
            <a:avLst/>
          </a:prstGeom>
          <a:ln>
            <a:noFill/>
          </a:ln>
        </p:spPr>
      </p:pic>
    </p:spTree>
  </p:cSld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Picture 2" descr=""/>
          <p:cNvPicPr/>
          <p:nvPr/>
        </p:nvPicPr>
        <p:blipFill>
          <a:blip r:embed="rId1"/>
          <a:stretch/>
        </p:blipFill>
        <p:spPr>
          <a:xfrm>
            <a:off x="304920" y="228600"/>
            <a:ext cx="8463240" cy="6339240"/>
          </a:xfrm>
          <a:prstGeom prst="rect">
            <a:avLst/>
          </a:prstGeom>
          <a:ln>
            <a:noFill/>
          </a:ln>
        </p:spPr>
      </p:pic>
    </p:spTree>
  </p:cSld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6480" y="0"/>
            <a:ext cx="9143280" cy="1218600"/>
          </a:xfrm>
          <a:prstGeom prst="rect">
            <a:avLst/>
          </a:prstGeom>
          <a:solidFill>
            <a:srgbClr val="d00c0c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4" name="CustomShape 2"/>
          <p:cNvSpPr/>
          <p:nvPr/>
        </p:nvSpPr>
        <p:spPr>
          <a:xfrm>
            <a:off x="0" y="0"/>
            <a:ext cx="91591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45" name="CustomShape 3"/>
          <p:cNvSpPr/>
          <p:nvPr/>
        </p:nvSpPr>
        <p:spPr>
          <a:xfrm>
            <a:off x="0" y="44280"/>
            <a:ext cx="9159120" cy="9144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6" name="CustomShape 4"/>
          <p:cNvSpPr/>
          <p:nvPr/>
        </p:nvSpPr>
        <p:spPr>
          <a:xfrm>
            <a:off x="7920" y="1219320"/>
            <a:ext cx="91432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47" name="CustomShape 5"/>
          <p:cNvSpPr/>
          <p:nvPr/>
        </p:nvSpPr>
        <p:spPr>
          <a:xfrm>
            <a:off x="7920" y="1247760"/>
            <a:ext cx="9143280" cy="18180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8" name="CustomShape 6"/>
          <p:cNvSpPr/>
          <p:nvPr/>
        </p:nvSpPr>
        <p:spPr>
          <a:xfrm>
            <a:off x="0" y="201600"/>
            <a:ext cx="9143280" cy="91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Types of Igneous Plutons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9" name="CustomShape 7"/>
          <p:cNvSpPr/>
          <p:nvPr/>
        </p:nvSpPr>
        <p:spPr>
          <a:xfrm>
            <a:off x="457200" y="1523880"/>
            <a:ext cx="8228880" cy="5104800"/>
          </a:xfrm>
          <a:prstGeom prst="roundRect">
            <a:avLst>
              <a:gd name="adj" fmla="val 2922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50" name="Shape 610" descr=""/>
          <p:cNvPicPr/>
          <p:nvPr/>
        </p:nvPicPr>
        <p:blipFill>
          <a:blip r:embed="rId1"/>
          <a:stretch/>
        </p:blipFill>
        <p:spPr>
          <a:xfrm>
            <a:off x="836640" y="1793880"/>
            <a:ext cx="7471800" cy="4566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CustomShape 1"/>
          <p:cNvSpPr/>
          <p:nvPr/>
        </p:nvSpPr>
        <p:spPr>
          <a:xfrm>
            <a:off x="304920" y="1523880"/>
            <a:ext cx="8533800" cy="510480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2" name="CustomShape 2"/>
          <p:cNvSpPr/>
          <p:nvPr/>
        </p:nvSpPr>
        <p:spPr>
          <a:xfrm>
            <a:off x="1008000" y="1638360"/>
            <a:ext cx="3390120" cy="57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3" name="CustomShape 3"/>
          <p:cNvSpPr/>
          <p:nvPr/>
        </p:nvSpPr>
        <p:spPr>
          <a:xfrm>
            <a:off x="-9360" y="0"/>
            <a:ext cx="9143280" cy="1218600"/>
          </a:xfrm>
          <a:prstGeom prst="rect">
            <a:avLst/>
          </a:prstGeom>
          <a:solidFill>
            <a:srgbClr val="d00c0c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4" name="CustomShape 4"/>
          <p:cNvSpPr/>
          <p:nvPr/>
        </p:nvSpPr>
        <p:spPr>
          <a:xfrm>
            <a:off x="-15840" y="0"/>
            <a:ext cx="91591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55" name="CustomShape 5"/>
          <p:cNvSpPr/>
          <p:nvPr/>
        </p:nvSpPr>
        <p:spPr>
          <a:xfrm>
            <a:off x="-15840" y="44280"/>
            <a:ext cx="9159120" cy="9144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6" name="CustomShape 6"/>
          <p:cNvSpPr/>
          <p:nvPr/>
        </p:nvSpPr>
        <p:spPr>
          <a:xfrm>
            <a:off x="-7920" y="1219320"/>
            <a:ext cx="91432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57" name="CustomShape 7"/>
          <p:cNvSpPr/>
          <p:nvPr/>
        </p:nvSpPr>
        <p:spPr>
          <a:xfrm>
            <a:off x="-7920" y="1247760"/>
            <a:ext cx="9143280" cy="18180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8" name="CustomShape 8"/>
          <p:cNvSpPr/>
          <p:nvPr/>
        </p:nvSpPr>
        <p:spPr>
          <a:xfrm>
            <a:off x="1241280" y="2141640"/>
            <a:ext cx="7543080" cy="179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480">
              <a:lnSpc>
                <a:spcPct val="100000"/>
              </a:lnSpc>
              <a:buClr>
                <a:srgbClr val="389700"/>
              </a:buClr>
              <a:buFont typeface="Noto Sans Symbol"/>
              <a:buChar char="◆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Geologists conclude that magma originates when essentially solid rock, located in the crust and upper mantle, partially melts.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9" name="CustomShape 9"/>
          <p:cNvSpPr/>
          <p:nvPr/>
        </p:nvSpPr>
        <p:spPr>
          <a:xfrm>
            <a:off x="0" y="228600"/>
            <a:ext cx="91432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PH" sz="4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Origin of Magma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0" name="CustomShape 10"/>
          <p:cNvSpPr/>
          <p:nvPr/>
        </p:nvSpPr>
        <p:spPr>
          <a:xfrm>
            <a:off x="1241280" y="3900600"/>
            <a:ext cx="7555680" cy="179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480">
              <a:lnSpc>
                <a:spcPct val="100000"/>
              </a:lnSpc>
              <a:buClr>
                <a:srgbClr val="389700"/>
              </a:buClr>
              <a:buFont typeface="Noto Sans Symbol"/>
              <a:buChar char="◆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The most obvious way to generate magma from solid rock is to raise the temperature above the level at which the rock begins to melt.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CustomShape 1"/>
          <p:cNvSpPr/>
          <p:nvPr/>
        </p:nvSpPr>
        <p:spPr>
          <a:xfrm>
            <a:off x="304920" y="1523880"/>
            <a:ext cx="8533800" cy="510480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2" name="CustomShape 2"/>
          <p:cNvSpPr/>
          <p:nvPr/>
        </p:nvSpPr>
        <p:spPr>
          <a:xfrm>
            <a:off x="1008000" y="1638360"/>
            <a:ext cx="3390120" cy="57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3" name="CustomShape 3"/>
          <p:cNvSpPr/>
          <p:nvPr/>
        </p:nvSpPr>
        <p:spPr>
          <a:xfrm>
            <a:off x="-9360" y="0"/>
            <a:ext cx="9143280" cy="1218600"/>
          </a:xfrm>
          <a:prstGeom prst="rect">
            <a:avLst/>
          </a:prstGeom>
          <a:solidFill>
            <a:srgbClr val="d00c0c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4" name="CustomShape 4"/>
          <p:cNvSpPr/>
          <p:nvPr/>
        </p:nvSpPr>
        <p:spPr>
          <a:xfrm>
            <a:off x="-15840" y="0"/>
            <a:ext cx="91591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CustomShape 5"/>
          <p:cNvSpPr/>
          <p:nvPr/>
        </p:nvSpPr>
        <p:spPr>
          <a:xfrm>
            <a:off x="-15840" y="44280"/>
            <a:ext cx="9159120" cy="9144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6" name="CustomShape 6"/>
          <p:cNvSpPr/>
          <p:nvPr/>
        </p:nvSpPr>
        <p:spPr>
          <a:xfrm>
            <a:off x="-7920" y="1219320"/>
            <a:ext cx="91432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67" name="CustomShape 7"/>
          <p:cNvSpPr/>
          <p:nvPr/>
        </p:nvSpPr>
        <p:spPr>
          <a:xfrm>
            <a:off x="-7920" y="1247760"/>
            <a:ext cx="9143280" cy="18180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8" name="CustomShape 8"/>
          <p:cNvSpPr/>
          <p:nvPr/>
        </p:nvSpPr>
        <p:spPr>
          <a:xfrm>
            <a:off x="1266840" y="2151000"/>
            <a:ext cx="7543080" cy="51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480">
              <a:lnSpc>
                <a:spcPct val="100000"/>
              </a:lnSpc>
              <a:buClr>
                <a:srgbClr val="389700"/>
              </a:buClr>
              <a:buFont typeface="Noto Sans Symbol"/>
              <a:buChar char="◆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Role of Heat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9" name="CustomShape 9"/>
          <p:cNvSpPr/>
          <p:nvPr/>
        </p:nvSpPr>
        <p:spPr>
          <a:xfrm>
            <a:off x="0" y="228600"/>
            <a:ext cx="91432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PH" sz="4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Origin of Magma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0" name="CustomShape 10"/>
          <p:cNvSpPr/>
          <p:nvPr/>
        </p:nvSpPr>
        <p:spPr>
          <a:xfrm>
            <a:off x="1706400" y="4030560"/>
            <a:ext cx="706824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33280" indent="-23256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Additional heat is generated by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1" name="CustomShape 11"/>
          <p:cNvSpPr/>
          <p:nvPr/>
        </p:nvSpPr>
        <p:spPr>
          <a:xfrm>
            <a:off x="1731960" y="2665440"/>
            <a:ext cx="6958800" cy="1405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The 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</a:t>
            </a:r>
            <a:r>
              <a:rPr b="1" lang="en-PH" sz="24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eothermal gradient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—Earth’s natural temperature increases with depth but is not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sufficient to melt rock in the lower crust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33280" indent="-232560">
              <a:lnSpc>
                <a:spcPct val="9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and upper mantle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2" name="CustomShape 12"/>
          <p:cNvSpPr/>
          <p:nvPr/>
        </p:nvSpPr>
        <p:spPr>
          <a:xfrm>
            <a:off x="1930320" y="4483080"/>
            <a:ext cx="564300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-  friction in subduction zones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3" name="CustomShape 13"/>
          <p:cNvSpPr/>
          <p:nvPr/>
        </p:nvSpPr>
        <p:spPr>
          <a:xfrm>
            <a:off x="1917720" y="4935600"/>
            <a:ext cx="595224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-  crustal rocks heated during subduction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4" name="CustomShape 14"/>
          <p:cNvSpPr/>
          <p:nvPr/>
        </p:nvSpPr>
        <p:spPr>
          <a:xfrm>
            <a:off x="1905120" y="5386320"/>
            <a:ext cx="493488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-  rising, hot mantle rocks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CustomShape 1"/>
          <p:cNvSpPr/>
          <p:nvPr/>
        </p:nvSpPr>
        <p:spPr>
          <a:xfrm>
            <a:off x="304920" y="1523880"/>
            <a:ext cx="8533800" cy="510480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6" name="CustomShape 2"/>
          <p:cNvSpPr/>
          <p:nvPr/>
        </p:nvSpPr>
        <p:spPr>
          <a:xfrm>
            <a:off x="1008000" y="1638360"/>
            <a:ext cx="3390120" cy="57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7" name="CustomShape 3"/>
          <p:cNvSpPr/>
          <p:nvPr/>
        </p:nvSpPr>
        <p:spPr>
          <a:xfrm>
            <a:off x="-9360" y="0"/>
            <a:ext cx="9143280" cy="1218600"/>
          </a:xfrm>
          <a:prstGeom prst="rect">
            <a:avLst/>
          </a:prstGeom>
          <a:solidFill>
            <a:srgbClr val="d00c0c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8" name="CustomShape 4"/>
          <p:cNvSpPr/>
          <p:nvPr/>
        </p:nvSpPr>
        <p:spPr>
          <a:xfrm>
            <a:off x="-15840" y="0"/>
            <a:ext cx="91591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79" name="CustomShape 5"/>
          <p:cNvSpPr/>
          <p:nvPr/>
        </p:nvSpPr>
        <p:spPr>
          <a:xfrm>
            <a:off x="-15840" y="44280"/>
            <a:ext cx="9159120" cy="9144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0" name="CustomShape 6"/>
          <p:cNvSpPr/>
          <p:nvPr/>
        </p:nvSpPr>
        <p:spPr>
          <a:xfrm>
            <a:off x="-7920" y="1219320"/>
            <a:ext cx="91432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81" name="CustomShape 7"/>
          <p:cNvSpPr/>
          <p:nvPr/>
        </p:nvSpPr>
        <p:spPr>
          <a:xfrm>
            <a:off x="-7920" y="1247760"/>
            <a:ext cx="9143280" cy="18180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/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2" name="CustomShape 8"/>
          <p:cNvSpPr/>
          <p:nvPr/>
        </p:nvSpPr>
        <p:spPr>
          <a:xfrm>
            <a:off x="1266840" y="2151000"/>
            <a:ext cx="7543080" cy="51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480">
              <a:lnSpc>
                <a:spcPct val="100000"/>
              </a:lnSpc>
              <a:buClr>
                <a:srgbClr val="389700"/>
              </a:buClr>
              <a:buFont typeface="Noto Sans Symbol"/>
              <a:buChar char="◆"/>
            </a:pP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Role of Water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3" name="CustomShape 9"/>
          <p:cNvSpPr/>
          <p:nvPr/>
        </p:nvSpPr>
        <p:spPr>
          <a:xfrm>
            <a:off x="0" y="228600"/>
            <a:ext cx="91432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en-PH" sz="5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Origin of Magma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4" name="CustomShape 10"/>
          <p:cNvSpPr/>
          <p:nvPr/>
        </p:nvSpPr>
        <p:spPr>
          <a:xfrm>
            <a:off x="1719360" y="2624040"/>
            <a:ext cx="722556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33280" indent="-23256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Causes rock to melt at a lower temperature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5" name="CustomShape 11"/>
          <p:cNvSpPr/>
          <p:nvPr/>
        </p:nvSpPr>
        <p:spPr>
          <a:xfrm>
            <a:off x="1731960" y="3141720"/>
            <a:ext cx="741132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Plays an important role in subducting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33280" indent="-23256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ocean plates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CustomShape 1"/>
          <p:cNvSpPr/>
          <p:nvPr/>
        </p:nvSpPr>
        <p:spPr>
          <a:xfrm>
            <a:off x="228600" y="380880"/>
            <a:ext cx="6019200" cy="51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9" name="CustomShape 2"/>
          <p:cNvSpPr/>
          <p:nvPr/>
        </p:nvSpPr>
        <p:spPr>
          <a:xfrm>
            <a:off x="609480" y="304920"/>
            <a:ext cx="4420440" cy="51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PH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What causes volcanoes?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0" name="Shape 364" descr=""/>
          <p:cNvPicPr/>
          <p:nvPr/>
        </p:nvPicPr>
        <p:blipFill>
          <a:blip r:embed="rId1"/>
          <a:srcRect l="19606" t="12601" r="12747" b="67655"/>
          <a:stretch/>
        </p:blipFill>
        <p:spPr>
          <a:xfrm>
            <a:off x="304920" y="2362320"/>
            <a:ext cx="8533800" cy="2905920"/>
          </a:xfrm>
          <a:prstGeom prst="rect">
            <a:avLst/>
          </a:prstGeom>
          <a:ln>
            <a:noFill/>
          </a:ln>
        </p:spPr>
      </p:pic>
      <p:sp>
        <p:nvSpPr>
          <p:cNvPr id="241" name="CustomShape 3"/>
          <p:cNvSpPr/>
          <p:nvPr/>
        </p:nvSpPr>
        <p:spPr>
          <a:xfrm>
            <a:off x="685800" y="1143000"/>
            <a:ext cx="2189880" cy="64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Hot Spots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Shape 377" descr=""/>
          <p:cNvPicPr/>
          <p:nvPr/>
        </p:nvPicPr>
        <p:blipFill>
          <a:blip r:embed="rId1"/>
          <a:stretch/>
        </p:blipFill>
        <p:spPr>
          <a:xfrm>
            <a:off x="76320" y="76320"/>
            <a:ext cx="5942880" cy="3974400"/>
          </a:xfrm>
          <a:prstGeom prst="rect">
            <a:avLst/>
          </a:prstGeom>
          <a:ln>
            <a:noFill/>
          </a:ln>
        </p:spPr>
      </p:pic>
      <p:sp>
        <p:nvSpPr>
          <p:cNvPr id="387" name="CustomShape 1"/>
          <p:cNvSpPr/>
          <p:nvPr/>
        </p:nvSpPr>
        <p:spPr>
          <a:xfrm>
            <a:off x="609480" y="228600"/>
            <a:ext cx="540936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r>
              <a:rPr b="1" lang="en-PH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You should not be a Volcanologist if….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8" name="CustomShape 2"/>
          <p:cNvSpPr/>
          <p:nvPr/>
        </p:nvSpPr>
        <p:spPr>
          <a:xfrm>
            <a:off x="6095880" y="457200"/>
            <a:ext cx="2894760" cy="609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You don’t like hiking, backbacking, rockclimbing, etc.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You are not interested in experiencing extreme temperatures and heights.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If you don’t like to travel to incredible places and see breathtaking views of the world.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9" name="Shape 380" descr=""/>
          <p:cNvPicPr/>
          <p:nvPr/>
        </p:nvPicPr>
        <p:blipFill>
          <a:blip r:embed="rId2"/>
          <a:stretch/>
        </p:blipFill>
        <p:spPr>
          <a:xfrm>
            <a:off x="304920" y="3581280"/>
            <a:ext cx="4304520" cy="2891880"/>
          </a:xfrm>
          <a:prstGeom prst="rect">
            <a:avLst/>
          </a:prstGeom>
          <a:ln>
            <a:noFill/>
          </a:ln>
        </p:spPr>
      </p:pic>
      <p:sp>
        <p:nvSpPr>
          <p:cNvPr id="390" name="CustomShape 3"/>
          <p:cNvSpPr/>
          <p:nvPr/>
        </p:nvSpPr>
        <p:spPr>
          <a:xfrm>
            <a:off x="4800600" y="4114800"/>
            <a:ext cx="1370880" cy="915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Robert McGimsey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PH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USGS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1" name="CustomShape 4"/>
          <p:cNvSpPr/>
          <p:nvPr/>
        </p:nvSpPr>
        <p:spPr>
          <a:xfrm>
            <a:off x="4572000" y="6172200"/>
            <a:ext cx="1218600" cy="36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PH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A. Ozerov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Where do volcanoes occur?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Volcanoes occur most frequently at plate boundaries.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Some volcanoes, like those that form the Hawaiian Islands, occur in the interior of plates at areas called hot spots.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greatest number of volcanoes occur on the ocean floor along spreading ridges spreading ridges.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Over 80% of those on land occur at edges of continents, or subduction zones.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Why do volcanoes form?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Temperatures in the mantle are hot enough to melt rock into </a:t>
            </a: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magma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Less dense than the solid rock around it, magma rises and some of it collects in </a:t>
            </a:r>
            <a:r>
              <a:rPr b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magma chambers</a:t>
            </a: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As the magma rises, pressure decreases allowing trapped gasses to expand and propel the magma through openings in the Earth’s surface causing an eruption.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</TotalTime>
  <Application>LibreOffice/5.0.5.2$Linux_X86_64 LibreOffice_project/00m0$Build-2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2015-11-02T15:30:26Z</dcterms:created>
  <dc:creator>CHARITY</dc:creator>
  <dc:language>en-PH</dc:language>
  <dcterms:modified xsi:type="dcterms:W3CDTF">2016-04-07T09:28:24Z</dcterms:modified>
  <cp:revision>27</cp:revision>
  <dc:title>Volcanoes and Igneous Activity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15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69</vt:i4>
  </property>
</Properties>
</file>